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80" r:id="rId7"/>
    <p:sldId id="278" r:id="rId8"/>
    <p:sldId id="261" r:id="rId9"/>
    <p:sldId id="273" r:id="rId10"/>
    <p:sldId id="279" r:id="rId11"/>
    <p:sldId id="265" r:id="rId12"/>
    <p:sldId id="277" r:id="rId13"/>
    <p:sldId id="268" r:id="rId14"/>
    <p:sldId id="266" r:id="rId15"/>
    <p:sldId id="292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5621" autoAdjust="0"/>
  </p:normalViewPr>
  <p:slideViewPr>
    <p:cSldViewPr snapToGrid="0">
      <p:cViewPr varScale="1">
        <p:scale>
          <a:sx n="72" d="100"/>
          <a:sy n="72" d="100"/>
        </p:scale>
        <p:origin x="1056" y="6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0057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the background of this research.</a:t>
            </a:r>
          </a:p>
          <a:p>
            <a:r>
              <a:rPr lang="en-US" dirty="0"/>
              <a:t>Talk about the realized projects and first impressions.</a:t>
            </a:r>
          </a:p>
          <a:p>
            <a:r>
              <a:rPr lang="en-US" dirty="0"/>
              <a:t>Picking alternative paths instead of using AI only for populating content, creating textual format for courses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A52722-E381-80AA-F8A8-3CE3026BC038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4977575" y="190500"/>
            <a:ext cx="2265362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78D7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Classification: Restricted to ProCreditGroup</a:t>
            </a:r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5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AI-Powered Pipeline for Video Generation from Large Texts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D0C1A9-2CEE-DEE1-F009-1374EE042B00}"/>
              </a:ext>
            </a:extLst>
          </p:cNvPr>
          <p:cNvSpPr txBox="1"/>
          <p:nvPr/>
        </p:nvSpPr>
        <p:spPr>
          <a:xfrm>
            <a:off x="4307209" y="4572000"/>
            <a:ext cx="357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Segoe Sans"/>
              </a:rPr>
              <a:t>Andrej Nankov, Vladimir </a:t>
            </a:r>
            <a:r>
              <a:rPr lang="en-US" b="0" i="0" dirty="0" err="1">
                <a:solidFill>
                  <a:schemeClr val="bg1"/>
                </a:solidFill>
                <a:effectLst/>
                <a:latin typeface="Segoe Sans"/>
              </a:rPr>
              <a:t>Trajkovik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899B38-D8F6-600A-323D-93215EE46C25}"/>
              </a:ext>
            </a:extLst>
          </p:cNvPr>
          <p:cNvSpPr txBox="1"/>
          <p:nvPr/>
        </p:nvSpPr>
        <p:spPr>
          <a:xfrm>
            <a:off x="3484305" y="5068668"/>
            <a:ext cx="5581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0" dirty="0">
                <a:solidFill>
                  <a:schemeClr val="bg1"/>
                </a:solidFill>
                <a:effectLst/>
                <a:latin typeface="Segoe Sans"/>
              </a:rPr>
              <a:t>Faculty of Computer Science and Engineering, Skopje, N. Macedonia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6074" y="2106591"/>
            <a:ext cx="2067045" cy="363378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834757309"/>
              </p:ext>
            </p:extLst>
          </p:nvPr>
        </p:nvGraphicFramePr>
        <p:xfrm>
          <a:off x="3484563" y="2106613"/>
          <a:ext cx="7921828" cy="4032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69353899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Contact</a:t>
            </a:r>
          </a:p>
          <a:p>
            <a:r>
              <a:rPr lang="en-US" dirty="0"/>
              <a:t>andrej.nankov@students.finki.ukim.com</a:t>
            </a:r>
          </a:p>
          <a:p>
            <a:r>
              <a:rPr lang="en-US" dirty="0"/>
              <a:t>trvlado@finki.ukim.mk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202267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1659467"/>
            <a:ext cx="4837174" cy="3653875"/>
          </a:xfrm>
          <a:noFill/>
        </p:spPr>
        <p:txBody>
          <a:bodyPr anchor="t">
            <a:normAutofit/>
          </a:bodyPr>
          <a:lstStyle/>
          <a:p>
            <a:r>
              <a:rPr lang="en-US" sz="1100" dirty="0"/>
              <a:t>Why this </a:t>
            </a:r>
            <a:r>
              <a:rPr lang="en-US" sz="1100" dirty="0" err="1"/>
              <a:t>researcH</a:t>
            </a:r>
            <a:endParaRPr lang="en-US" sz="1100" dirty="0"/>
          </a:p>
          <a:p>
            <a:r>
              <a:rPr lang="en-US" sz="1100" dirty="0"/>
              <a:t>Pipeline Overview</a:t>
            </a:r>
          </a:p>
          <a:p>
            <a:r>
              <a:rPr lang="en-US" sz="1100" dirty="0"/>
              <a:t>Text Summarization and Keyword Extraction</a:t>
            </a:r>
          </a:p>
          <a:p>
            <a:r>
              <a:rPr lang="en-US" sz="1100" dirty="0"/>
              <a:t>Configuration Planning</a:t>
            </a:r>
          </a:p>
          <a:p>
            <a:r>
              <a:rPr lang="en-US" sz="1100" dirty="0"/>
              <a:t>AI-driven Content Generation</a:t>
            </a:r>
          </a:p>
          <a:p>
            <a:r>
              <a:rPr lang="en-US" sz="1100" dirty="0"/>
              <a:t>Post-processing and User Refinement</a:t>
            </a:r>
          </a:p>
          <a:p>
            <a:r>
              <a:rPr lang="en-US" sz="1100" dirty="0"/>
              <a:t>Experimental Results</a:t>
            </a:r>
          </a:p>
          <a:p>
            <a:r>
              <a:rPr lang="en-US" sz="1100" dirty="0"/>
              <a:t>Challenges and Limitations</a:t>
            </a:r>
          </a:p>
          <a:p>
            <a:r>
              <a:rPr lang="en-US" sz="1100" dirty="0"/>
              <a:t>Future Work and personal experience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sz="4800" dirty="0"/>
              <a:t>Why this research?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981740"/>
          </a:xfrm>
          <a:noFill/>
        </p:spPr>
        <p:txBody>
          <a:bodyPr>
            <a:noAutofit/>
          </a:bodyPr>
          <a:lstStyle/>
          <a:p>
            <a:r>
              <a:rPr lang="en-US" sz="3200" dirty="0"/>
              <a:t>Pipeline Overview</a:t>
            </a:r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1837085"/>
            <a:ext cx="5066250" cy="690880"/>
          </a:xfrm>
        </p:spPr>
        <p:txBody>
          <a:bodyPr/>
          <a:lstStyle/>
          <a:p>
            <a:r>
              <a:rPr lang="en-US" dirty="0"/>
              <a:t>Divide and concur principle</a:t>
            </a:r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pPr algn="l">
              <a:lnSpc>
                <a:spcPts val="2400"/>
              </a:lnSpc>
              <a:spcBef>
                <a:spcPts val="150"/>
              </a:spcBef>
              <a:spcAft>
                <a:spcPts val="450"/>
              </a:spcAft>
            </a:pPr>
            <a:r>
              <a:rPr lang="en-US" b="0" i="0" dirty="0">
                <a:solidFill>
                  <a:srgbClr val="424242"/>
                </a:solidFill>
                <a:effectLst/>
                <a:latin typeface="Segoe Sans"/>
              </a:rPr>
              <a:t>Text Summarization and Keyword Extraction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Make eye contact with your audience to create a sense of intimacy and involvement</a:t>
            </a:r>
          </a:p>
          <a:p>
            <a:r>
              <a:rPr lang="en-US" dirty="0"/>
              <a:t>Weave relatable stories into your presentation using narratives that make your message memorable and impactful</a:t>
            </a:r>
          </a:p>
          <a:p>
            <a:r>
              <a:rPr lang="en-US" dirty="0"/>
              <a:t>Encourage questions and provide thoughtful responses to enhance audience participation</a:t>
            </a:r>
          </a:p>
          <a:p>
            <a:r>
              <a:rPr lang="en-US" dirty="0"/>
              <a:t>Use live polls or surveys to gather audience opinions, promoting engagement and making sure the audience feel involved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This is a powerful tool in public speaking. It involves varying pitch, tone, and volume to convey emotion, emphasize points, and maintain interest:</a:t>
            </a:r>
          </a:p>
          <a:p>
            <a:pPr lvl="1"/>
            <a:r>
              <a:rPr lang="en-US"/>
              <a:t>Pitch variation</a:t>
            </a:r>
          </a:p>
          <a:p>
            <a:pPr lvl="1"/>
            <a:r>
              <a:rPr lang="en-US"/>
              <a:t>Tone inflection</a:t>
            </a:r>
          </a:p>
          <a:p>
            <a:pPr lvl="1"/>
            <a:r>
              <a:rPr lang="en-US"/>
              <a:t>Volume control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SPEAKING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{5CC27882-D077-44ED-841E-36283EF8D9DE}tf55661986_win32</Template>
  <TotalTime>546</TotalTime>
  <Words>507</Words>
  <Application>Microsoft Office PowerPoint</Application>
  <PresentationFormat>Widescreen</PresentationFormat>
  <Paragraphs>130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Aptos</vt:lpstr>
      <vt:lpstr>Arial</vt:lpstr>
      <vt:lpstr>Calibri</vt:lpstr>
      <vt:lpstr>Calibri Light</vt:lpstr>
      <vt:lpstr>Segoe Sans</vt:lpstr>
      <vt:lpstr>Wingdings</vt:lpstr>
      <vt:lpstr>Custom</vt:lpstr>
      <vt:lpstr>AI-Powered Pipeline for Video Generation from Large Texts</vt:lpstr>
      <vt:lpstr>AGENDA</vt:lpstr>
      <vt:lpstr>Why this research?</vt:lpstr>
      <vt:lpstr>Pipeline Overview</vt:lpstr>
      <vt:lpstr>Text Summarization and Keyword Extraction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Andrej Nankov</dc:creator>
  <cp:lastModifiedBy>Andrej Nankov</cp:lastModifiedBy>
  <cp:revision>1</cp:revision>
  <dcterms:created xsi:type="dcterms:W3CDTF">2025-04-23T10:56:07Z</dcterms:created>
  <dcterms:modified xsi:type="dcterms:W3CDTF">2025-04-23T20:02:58Z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MSIP_Label_86271fc1-07de-42fd-9ded-b6cf98c4455b_Enabled">
    <vt:lpwstr>true</vt:lpwstr>
  </property>
  <property fmtid="{D5CDD505-2E9C-101B-9397-08002B2CF9AE}" pid="5" name="MSIP_Label_86271fc1-07de-42fd-9ded-b6cf98c4455b_SetDate">
    <vt:lpwstr>2025-04-23T10:56:41Z</vt:lpwstr>
  </property>
  <property fmtid="{D5CDD505-2E9C-101B-9397-08002B2CF9AE}" pid="6" name="MSIP_Label_86271fc1-07de-42fd-9ded-b6cf98c4455b_Method">
    <vt:lpwstr>Standard</vt:lpwstr>
  </property>
  <property fmtid="{D5CDD505-2E9C-101B-9397-08002B2CF9AE}" pid="7" name="MSIP_Label_86271fc1-07de-42fd-9ded-b6cf98c4455b_Name">
    <vt:lpwstr>Restricted to Procredit Group</vt:lpwstr>
  </property>
  <property fmtid="{D5CDD505-2E9C-101B-9397-08002B2CF9AE}" pid="8" name="MSIP_Label_86271fc1-07de-42fd-9ded-b6cf98c4455b_SiteId">
    <vt:lpwstr>00edae13-e792-4bc1-92ef-92a02ec1d939</vt:lpwstr>
  </property>
  <property fmtid="{D5CDD505-2E9C-101B-9397-08002B2CF9AE}" pid="9" name="MSIP_Label_86271fc1-07de-42fd-9ded-b6cf98c4455b_ActionId">
    <vt:lpwstr>04215170-b9f4-40b4-99de-0355671ddc62</vt:lpwstr>
  </property>
  <property fmtid="{D5CDD505-2E9C-101B-9397-08002B2CF9AE}" pid="10" name="MSIP_Label_86271fc1-07de-42fd-9ded-b6cf98c4455b_ContentBits">
    <vt:lpwstr>1</vt:lpwstr>
  </property>
  <property fmtid="{D5CDD505-2E9C-101B-9397-08002B2CF9AE}" pid="11" name="MSIP_Label_86271fc1-07de-42fd-9ded-b6cf98c4455b_Tag">
    <vt:lpwstr>10, 3, 0, 1</vt:lpwstr>
  </property>
  <property fmtid="{D5CDD505-2E9C-101B-9397-08002B2CF9AE}" pid="12" name="ClassificationContentMarkingHeaderLocations">
    <vt:lpwstr>Custom:8</vt:lpwstr>
  </property>
  <property fmtid="{D5CDD505-2E9C-101B-9397-08002B2CF9AE}" pid="13" name="ClassificationContentMarkingHeaderText">
    <vt:lpwstr>Classification: Restricted to ProCreditGroup</vt:lpwstr>
  </property>
</Properties>
</file>

<file path=docProps/thumbnail.jpeg>
</file>